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6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ONE 모바일고딕 Bold" panose="00000800000000000000" pitchFamily="2" charset="-127"/>
      <p:bold r:id="rId7"/>
    </p:embeddedFont>
    <p:embeddedFont>
      <p:font typeface="ONE 모바일고딕 Title" panose="00000500000000000000" pitchFamily="2" charset="-127"/>
      <p:regular r:id="rId8"/>
    </p:embeddedFont>
    <p:embeddedFont>
      <p:font typeface="ONE 모바일고딕 Title OTF" panose="00000500000000000000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BF0"/>
    <a:srgbClr val="6FD323"/>
    <a:srgbClr val="F6C414"/>
    <a:srgbClr val="FF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6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E22A0F-B837-4D4B-B54B-94D61B53E0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982FA-0818-4F2D-8C98-956090F52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5FA9-53FE-43D4-970A-4BDF632AF86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D327E-2412-4A68-8DEA-C97E3E3793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AEE9BC-8F9B-4EA2-B6D5-65EC9F7553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EA6DC-0D97-40ED-A1C7-67C0EADE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95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1A8D1-6445-4E80-83F7-BB468814D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A2F1CF-AB72-4468-A771-AE5C1C378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E76BA-ED32-4519-AA5E-3E06F65D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BB6E3-4482-4C8E-9B87-555BEF8A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B7EAB-F566-4C3D-BBB7-AC253C3A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D0F651-E660-4DE5-9DFD-48A17B262A9E}"/>
              </a:ext>
            </a:extLst>
          </p:cNvPr>
          <p:cNvGrpSpPr/>
          <p:nvPr userDrawn="1"/>
        </p:nvGrpSpPr>
        <p:grpSpPr>
          <a:xfrm>
            <a:off x="2662561" y="2233741"/>
            <a:ext cx="6866878" cy="877354"/>
            <a:chOff x="2662561" y="2118328"/>
            <a:chExt cx="6866878" cy="877354"/>
          </a:xfrm>
        </p:grpSpPr>
        <p:pic>
          <p:nvPicPr>
            <p:cNvPr id="8" name="그림 7" descr="무기, 해파리이(가) 표시된 사진&#10;&#10;자동 생성된 설명">
              <a:extLst>
                <a:ext uri="{FF2B5EF4-FFF2-40B4-BE49-F238E27FC236}">
                  <a16:creationId xmlns:a16="http://schemas.microsoft.com/office/drawing/2014/main" id="{86C105AB-1BF6-4268-AF7D-14E106050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415" y="2918289"/>
              <a:ext cx="5757170" cy="773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099F6C-A476-4476-B394-F1CCA752B21B}"/>
                </a:ext>
              </a:extLst>
            </p:cNvPr>
            <p:cNvSpPr txBox="1"/>
            <p:nvPr userDrawn="1"/>
          </p:nvSpPr>
          <p:spPr>
            <a:xfrm>
              <a:off x="2662561" y="2118328"/>
              <a:ext cx="68668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Story Board for </a:t>
              </a:r>
            </a:p>
            <a:p>
              <a:pPr algn="ctr"/>
              <a:r>
                <a:rPr lang="en-US" altLang="ko-KR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Guro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Hangdong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Waldorf Kindergarten</a:t>
              </a:r>
              <a:endPara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3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044A0-6544-40CC-8883-447C1DCE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C74C2-5F7E-4F52-8EA5-78FD0067A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D1CFC-0A05-4BEC-845F-0FDA38C1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A08D6-24A2-4A7B-933B-41D9F4D0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A1000-1E4F-49AE-8888-C9C50F25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0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06830-9AE9-4544-8970-1B1813F87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48AE1-A692-4DF4-84D7-6B557F3F8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5AA2B-8CFF-43B4-96A2-61EDC650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F423E-3945-4A68-A554-41892F60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3659F-BCE9-4D7D-AE2D-4964CE9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645E1-9374-48CB-96AE-3BC26313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34B7-70E8-48EA-A0B3-8544D26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F8F67-52B9-4CF4-8113-DC7201C1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4AA7D-32A7-4797-90EA-B5191BC2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3B1C2-A284-4681-8C4D-FDC71A12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무기, 해파리이(가) 표시된 사진&#10;&#10;자동 생성된 설명">
            <a:extLst>
              <a:ext uri="{FF2B5EF4-FFF2-40B4-BE49-F238E27FC236}">
                <a16:creationId xmlns:a16="http://schemas.microsoft.com/office/drawing/2014/main" id="{BE566BAD-7AE2-4536-A31C-F4F2FAE65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9777"/>
            <a:ext cx="12192001" cy="1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7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6012-4F24-45DE-B329-278547E9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970A3-80E2-422A-AA35-52AE35369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6DB36-2E66-4E62-ACB8-82EB7F1A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E25AC-1597-49CA-809C-AD59BDDF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BA6B5-898F-4ADF-84B8-82121C28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471D3-97FD-42FC-A995-75E97392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1D7F7-5491-48CA-880D-2C6309B23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C3A7A1-3D45-4445-956F-03080A98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7EF42-1B43-4889-852E-1DE1E6FE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68BB6-42B6-483C-BD1E-1BA45212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F0EAA-036F-4234-B27C-E989C3ED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9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59BD8-9B76-4749-B1B2-2901ECA3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33242-C0E8-4649-A43B-92373EF47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CC69EB-F73A-4C6A-94B7-A04D777D3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BC52AE-5579-442A-BEEC-50C551788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7D93EC-30A1-4E79-8865-F3381A4DC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80C912-1285-42E1-ADDA-673CFE7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D86D16-092B-4F72-BCED-11EB38DC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818F7-02FE-4B74-9B13-6379351A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05223-2B0F-44D0-BDAF-052712B4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DB85B8-97C6-4DE2-9616-9786F94F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4BE33-6A3A-4D53-A76C-B2432D83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D26C7-1DAB-4252-87FD-F2E9BD85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CC0AEE-CC67-4A2E-899C-D0EB6568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C4A80E-C7BE-4355-888F-7E618D9A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8BED0-9D74-486F-81ED-FB6587A9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3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29BCC-AB93-435A-91E1-900519CE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4A1AA-2337-4E2A-8874-9629867D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EA7CC-7434-4328-ADEF-96AE9BDC8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904233-A3C2-4F04-9CE5-2F42E293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02F34-A604-471E-AC36-A410CF60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3337F-3CA5-4042-B006-F3C3BE81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1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C6045-9010-41ED-838F-3E5D9B14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6EDE9-01D8-41FB-B2E7-CE19B47B9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CC184-BB5E-4457-9FF0-0B7703B4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D9DDD-67FE-4320-BED2-C54B99BE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19B22F-50E4-4ABD-A1CA-33DB94F3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CCD10-85C8-473D-9B77-D0B90937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11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5FD637-951B-422E-9538-82B8C133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84842-0375-4D1E-8EC9-79FC686DD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A0BBC-FA2B-49D5-BBF5-53CC23C37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A54B-42F7-409D-9177-C6CFC27CE6A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1FB40-5C82-48D3-A219-7BC94FDBD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D929C-1002-4095-B914-D0153521E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BAD7B-9F9D-4A6E-8994-928080B9C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4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A0DE3BE-C240-4F5D-BA82-70EE30F1D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2543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By.</a:t>
            </a:r>
            <a:r>
              <a:rPr lang="ko-KR" altLang="en-US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9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81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4E6CFE-CD68-473B-97A2-33A0CFD0C188}"/>
              </a:ext>
            </a:extLst>
          </p:cNvPr>
          <p:cNvSpPr/>
          <p:nvPr/>
        </p:nvSpPr>
        <p:spPr>
          <a:xfrm>
            <a:off x="6534508" y="1345724"/>
            <a:ext cx="4207472" cy="959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F6555-AFE4-4616-B1E6-ECC801F63D86}"/>
              </a:ext>
            </a:extLst>
          </p:cNvPr>
          <p:cNvSpPr txBox="1"/>
          <p:nvPr/>
        </p:nvSpPr>
        <p:spPr>
          <a:xfrm>
            <a:off x="346230" y="337353"/>
            <a:ext cx="337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Information</a:t>
            </a:r>
            <a:r>
              <a:rPr lang="ko-KR" altLang="en-US" sz="20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en-US" altLang="ko-KR" sz="20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Architecture</a:t>
            </a:r>
            <a:endParaRPr lang="ko-KR" altLang="en-US" sz="20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CA296964-04F5-4EBA-8D02-1F7F953A20A6}"/>
              </a:ext>
            </a:extLst>
          </p:cNvPr>
          <p:cNvSpPr/>
          <p:nvPr/>
        </p:nvSpPr>
        <p:spPr>
          <a:xfrm>
            <a:off x="4429101" y="1242874"/>
            <a:ext cx="1723809" cy="488233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Home</a:t>
            </a:r>
            <a:endParaRPr kumimoji="0" lang="ko-KR" altLang="en-US" sz="1200" b="1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11A811-F55D-48BF-BEC9-39BADE9FBE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964424" y="3408028"/>
            <a:ext cx="0" cy="26871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27D97907-1421-462B-99AD-8DB6BB737CD1}"/>
              </a:ext>
            </a:extLst>
          </p:cNvPr>
          <p:cNvSpPr/>
          <p:nvPr/>
        </p:nvSpPr>
        <p:spPr bwMode="auto">
          <a:xfrm>
            <a:off x="9287225" y="1420425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Join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13" name="모서리가 둥근 직사각형 21">
            <a:extLst>
              <a:ext uri="{FF2B5EF4-FFF2-40B4-BE49-F238E27FC236}">
                <a16:creationId xmlns:a16="http://schemas.microsoft.com/office/drawing/2014/main" id="{A942D333-96ED-4371-AE5B-34A7A8B53348}"/>
              </a:ext>
            </a:extLst>
          </p:cNvPr>
          <p:cNvSpPr/>
          <p:nvPr/>
        </p:nvSpPr>
        <p:spPr>
          <a:xfrm>
            <a:off x="1154498" y="2970203"/>
            <a:ext cx="1619852" cy="437825"/>
          </a:xfrm>
          <a:prstGeom prst="roundRect">
            <a:avLst>
              <a:gd name="adj" fmla="val 41681"/>
            </a:avLst>
          </a:prstGeom>
          <a:solidFill>
            <a:srgbClr val="FF4141"/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1200" b="1" dirty="0" err="1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킨더소개</a:t>
            </a:r>
            <a:endParaRPr kumimoji="0" lang="ko-KR" altLang="en-US" sz="1200" b="1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cxnSp>
        <p:nvCxnSpPr>
          <p:cNvPr id="14" name="꺾인 연결선 54">
            <a:extLst>
              <a:ext uri="{FF2B5EF4-FFF2-40B4-BE49-F238E27FC236}">
                <a16:creationId xmlns:a16="http://schemas.microsoft.com/office/drawing/2014/main" id="{A6759B39-A370-4699-9A1C-EF7847467003}"/>
              </a:ext>
            </a:extLst>
          </p:cNvPr>
          <p:cNvCxnSpPr>
            <a:stCxn id="41" idx="3"/>
            <a:endCxn id="12" idx="1"/>
          </p:cNvCxnSpPr>
          <p:nvPr/>
        </p:nvCxnSpPr>
        <p:spPr>
          <a:xfrm flipV="1">
            <a:off x="8225384" y="1593540"/>
            <a:ext cx="1061842" cy="2657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74">
            <a:extLst>
              <a:ext uri="{FF2B5EF4-FFF2-40B4-BE49-F238E27FC236}">
                <a16:creationId xmlns:a16="http://schemas.microsoft.com/office/drawing/2014/main" id="{4A9443A1-4487-447C-BBD1-A545692E45F0}"/>
              </a:ext>
            </a:extLst>
          </p:cNvPr>
          <p:cNvCxnSpPr>
            <a:stCxn id="41" idx="3"/>
            <a:endCxn id="16" idx="1"/>
          </p:cNvCxnSpPr>
          <p:nvPr/>
        </p:nvCxnSpPr>
        <p:spPr>
          <a:xfrm>
            <a:off x="8225384" y="1859246"/>
            <a:ext cx="1061842" cy="1922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79">
            <a:extLst>
              <a:ext uri="{FF2B5EF4-FFF2-40B4-BE49-F238E27FC236}">
                <a16:creationId xmlns:a16="http://schemas.microsoft.com/office/drawing/2014/main" id="{27C6FA1F-018D-4C5D-95BF-8FB6F0821F31}"/>
              </a:ext>
            </a:extLst>
          </p:cNvPr>
          <p:cNvSpPr/>
          <p:nvPr/>
        </p:nvSpPr>
        <p:spPr bwMode="auto">
          <a:xfrm>
            <a:off x="9287225" y="1878407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My page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17" name="모서리가 둥근 직사각형 112">
            <a:extLst>
              <a:ext uri="{FF2B5EF4-FFF2-40B4-BE49-F238E27FC236}">
                <a16:creationId xmlns:a16="http://schemas.microsoft.com/office/drawing/2014/main" id="{70106A9A-D013-41DA-B795-4CC98685471B}"/>
              </a:ext>
            </a:extLst>
          </p:cNvPr>
          <p:cNvSpPr/>
          <p:nvPr/>
        </p:nvSpPr>
        <p:spPr bwMode="auto">
          <a:xfrm>
            <a:off x="1277764" y="3641778"/>
            <a:ext cx="1373320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F4141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우리 기관은</a:t>
            </a:r>
            <a:r>
              <a:rPr lang="en-US" altLang="ko-KR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18" name="모서리가 둥근 직사각형 113">
            <a:extLst>
              <a:ext uri="{FF2B5EF4-FFF2-40B4-BE49-F238E27FC236}">
                <a16:creationId xmlns:a16="http://schemas.microsoft.com/office/drawing/2014/main" id="{4D737495-21AD-41F3-9785-AE1806F3267F}"/>
              </a:ext>
            </a:extLst>
          </p:cNvPr>
          <p:cNvSpPr/>
          <p:nvPr/>
        </p:nvSpPr>
        <p:spPr bwMode="auto">
          <a:xfrm>
            <a:off x="1277764" y="4272867"/>
            <a:ext cx="1373320" cy="3779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F4141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발도르프</a:t>
            </a:r>
            <a:r>
              <a:rPr lang="ko-KR" altLang="en-US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교육이란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19" name="모서리가 둥근 직사각형 114">
            <a:extLst>
              <a:ext uri="{FF2B5EF4-FFF2-40B4-BE49-F238E27FC236}">
                <a16:creationId xmlns:a16="http://schemas.microsoft.com/office/drawing/2014/main" id="{A9A7610C-E1DD-4FAC-9EBB-1C36B200988C}"/>
              </a:ext>
            </a:extLst>
          </p:cNvPr>
          <p:cNvSpPr/>
          <p:nvPr/>
        </p:nvSpPr>
        <p:spPr bwMode="auto">
          <a:xfrm>
            <a:off x="1277764" y="4877642"/>
            <a:ext cx="1373320" cy="3462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F4141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걸어온 길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20" name="모서리가 둥근 직사각형 115">
            <a:extLst>
              <a:ext uri="{FF2B5EF4-FFF2-40B4-BE49-F238E27FC236}">
                <a16:creationId xmlns:a16="http://schemas.microsoft.com/office/drawing/2014/main" id="{80BA8394-C6C1-43F1-93F6-FC40D8EFA2C3}"/>
              </a:ext>
            </a:extLst>
          </p:cNvPr>
          <p:cNvSpPr/>
          <p:nvPr/>
        </p:nvSpPr>
        <p:spPr bwMode="auto">
          <a:xfrm>
            <a:off x="1277764" y="5450694"/>
            <a:ext cx="1373320" cy="3532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F4141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운영현황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D01F81-E4AF-4A12-BF53-509AA5726CA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963367" y="3419013"/>
            <a:ext cx="0" cy="21198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130">
            <a:extLst>
              <a:ext uri="{FF2B5EF4-FFF2-40B4-BE49-F238E27FC236}">
                <a16:creationId xmlns:a16="http://schemas.microsoft.com/office/drawing/2014/main" id="{813966DB-A262-4A9A-8C78-A6CC8A334C8E}"/>
              </a:ext>
            </a:extLst>
          </p:cNvPr>
          <p:cNvSpPr/>
          <p:nvPr/>
        </p:nvSpPr>
        <p:spPr>
          <a:xfrm>
            <a:off x="3153441" y="2981188"/>
            <a:ext cx="1619852" cy="437825"/>
          </a:xfrm>
          <a:prstGeom prst="roundRect">
            <a:avLst>
              <a:gd name="adj" fmla="val 41681"/>
            </a:avLst>
          </a:prstGeom>
          <a:solidFill>
            <a:srgbClr val="F6C414"/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교육과정</a:t>
            </a:r>
          </a:p>
        </p:txBody>
      </p:sp>
      <p:sp>
        <p:nvSpPr>
          <p:cNvPr id="23" name="모서리가 둥근 직사각형 131">
            <a:extLst>
              <a:ext uri="{FF2B5EF4-FFF2-40B4-BE49-F238E27FC236}">
                <a16:creationId xmlns:a16="http://schemas.microsoft.com/office/drawing/2014/main" id="{B387735A-945F-4A65-81EC-153690A4EFEB}"/>
              </a:ext>
            </a:extLst>
          </p:cNvPr>
          <p:cNvSpPr/>
          <p:nvPr/>
        </p:nvSpPr>
        <p:spPr bwMode="auto">
          <a:xfrm>
            <a:off x="3337744" y="3641909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6C414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리듬환경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24" name="모서리가 둥근 직사각형 132">
            <a:extLst>
              <a:ext uri="{FF2B5EF4-FFF2-40B4-BE49-F238E27FC236}">
                <a16:creationId xmlns:a16="http://schemas.microsoft.com/office/drawing/2014/main" id="{4B0D9385-68E5-4F2C-A4DD-9BB039DAE477}"/>
              </a:ext>
            </a:extLst>
          </p:cNvPr>
          <p:cNvSpPr/>
          <p:nvPr/>
        </p:nvSpPr>
        <p:spPr bwMode="auto">
          <a:xfrm>
            <a:off x="3337744" y="4288858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6C414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리듬활동</a:t>
            </a:r>
          </a:p>
        </p:txBody>
      </p:sp>
      <p:sp>
        <p:nvSpPr>
          <p:cNvPr id="25" name="모서리가 둥근 직사각형 133">
            <a:extLst>
              <a:ext uri="{FF2B5EF4-FFF2-40B4-BE49-F238E27FC236}">
                <a16:creationId xmlns:a16="http://schemas.microsoft.com/office/drawing/2014/main" id="{9B877DE5-650A-4BCB-B821-D94342019715}"/>
              </a:ext>
            </a:extLst>
          </p:cNvPr>
          <p:cNvSpPr/>
          <p:nvPr/>
        </p:nvSpPr>
        <p:spPr bwMode="auto">
          <a:xfrm>
            <a:off x="3337744" y="4877772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6C414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예술활동</a:t>
            </a:r>
          </a:p>
        </p:txBody>
      </p:sp>
      <p:cxnSp>
        <p:nvCxnSpPr>
          <p:cNvPr id="26" name="꺾인 연결선 137">
            <a:extLst>
              <a:ext uri="{FF2B5EF4-FFF2-40B4-BE49-F238E27FC236}">
                <a16:creationId xmlns:a16="http://schemas.microsoft.com/office/drawing/2014/main" id="{C32FDAC3-43F9-47C6-90E1-79EFAF6F9D5A}"/>
              </a:ext>
            </a:extLst>
          </p:cNvPr>
          <p:cNvCxnSpPr>
            <a:cxnSpLocks/>
            <a:endCxn id="22" idx="0"/>
          </p:cNvCxnSpPr>
          <p:nvPr/>
        </p:nvCxnSpPr>
        <p:spPr>
          <a:xfrm rot="5400000">
            <a:off x="3948084" y="1639978"/>
            <a:ext cx="1356493" cy="1325926"/>
          </a:xfrm>
          <a:prstGeom prst="bentConnector3">
            <a:avLst>
              <a:gd name="adj1" fmla="val 5458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5D0A7E-F5CA-41D2-96A3-AA7EB8892C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782817" y="3419013"/>
            <a:ext cx="0" cy="2227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146">
            <a:extLst>
              <a:ext uri="{FF2B5EF4-FFF2-40B4-BE49-F238E27FC236}">
                <a16:creationId xmlns:a16="http://schemas.microsoft.com/office/drawing/2014/main" id="{135CFE99-A7E5-41FB-8F67-8D393C4FF342}"/>
              </a:ext>
            </a:extLst>
          </p:cNvPr>
          <p:cNvSpPr/>
          <p:nvPr/>
        </p:nvSpPr>
        <p:spPr>
          <a:xfrm>
            <a:off x="6972891" y="2981188"/>
            <a:ext cx="1619852" cy="437825"/>
          </a:xfrm>
          <a:prstGeom prst="roundRect">
            <a:avLst>
              <a:gd name="adj" fmla="val 41681"/>
            </a:avLst>
          </a:prstGeom>
          <a:solidFill>
            <a:srgbClr val="419BF0"/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입학</a:t>
            </a:r>
          </a:p>
        </p:txBody>
      </p:sp>
      <p:sp>
        <p:nvSpPr>
          <p:cNvPr id="29" name="모서리가 둥근 직사각형 147">
            <a:extLst>
              <a:ext uri="{FF2B5EF4-FFF2-40B4-BE49-F238E27FC236}">
                <a16:creationId xmlns:a16="http://schemas.microsoft.com/office/drawing/2014/main" id="{48C6AAF3-2960-4F6F-B556-ABD4C6BB8C6E}"/>
              </a:ext>
            </a:extLst>
          </p:cNvPr>
          <p:cNvSpPr/>
          <p:nvPr/>
        </p:nvSpPr>
        <p:spPr bwMode="auto">
          <a:xfrm>
            <a:off x="7153814" y="3641779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419BF0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입학안내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0376CF-9386-415C-9648-CC48B782E32F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795871" y="3419013"/>
            <a:ext cx="10054" cy="1085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155">
            <a:extLst>
              <a:ext uri="{FF2B5EF4-FFF2-40B4-BE49-F238E27FC236}">
                <a16:creationId xmlns:a16="http://schemas.microsoft.com/office/drawing/2014/main" id="{35AC1E64-1A62-4104-BF91-392C73C0DBFD}"/>
              </a:ext>
            </a:extLst>
          </p:cNvPr>
          <p:cNvSpPr/>
          <p:nvPr/>
        </p:nvSpPr>
        <p:spPr>
          <a:xfrm>
            <a:off x="4995999" y="2981188"/>
            <a:ext cx="1619852" cy="437825"/>
          </a:xfrm>
          <a:prstGeom prst="roundRect">
            <a:avLst>
              <a:gd name="adj" fmla="val 41681"/>
            </a:avLst>
          </a:prstGeom>
          <a:solidFill>
            <a:srgbClr val="6FD323"/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ko-KR" altLang="en-US" sz="1200" b="1" dirty="0" err="1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킨더소식</a:t>
            </a:r>
            <a:endParaRPr kumimoji="0" lang="ko-KR" altLang="en-US" sz="1200" b="1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34" name="모서리가 둥근 직사각형 156">
            <a:extLst>
              <a:ext uri="{FF2B5EF4-FFF2-40B4-BE49-F238E27FC236}">
                <a16:creationId xmlns:a16="http://schemas.microsoft.com/office/drawing/2014/main" id="{FC75B87C-E2B2-4621-8640-E43910DB9C7B}"/>
              </a:ext>
            </a:extLst>
          </p:cNvPr>
          <p:cNvSpPr/>
          <p:nvPr/>
        </p:nvSpPr>
        <p:spPr bwMode="auto">
          <a:xfrm>
            <a:off x="5177669" y="3641779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6FD323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연간일정</a:t>
            </a:r>
          </a:p>
        </p:txBody>
      </p:sp>
      <p:sp>
        <p:nvSpPr>
          <p:cNvPr id="35" name="모서리가 둥근 직사각형 157">
            <a:extLst>
              <a:ext uri="{FF2B5EF4-FFF2-40B4-BE49-F238E27FC236}">
                <a16:creationId xmlns:a16="http://schemas.microsoft.com/office/drawing/2014/main" id="{4756DE8B-8E53-4D38-B353-89200976AA2E}"/>
              </a:ext>
            </a:extLst>
          </p:cNvPr>
          <p:cNvSpPr/>
          <p:nvPr/>
        </p:nvSpPr>
        <p:spPr bwMode="auto">
          <a:xfrm>
            <a:off x="5166868" y="4285748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6FD323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알려드립니다</a:t>
            </a:r>
          </a:p>
        </p:txBody>
      </p:sp>
      <p:cxnSp>
        <p:nvCxnSpPr>
          <p:cNvPr id="36" name="꺾인 연결선 159">
            <a:extLst>
              <a:ext uri="{FF2B5EF4-FFF2-40B4-BE49-F238E27FC236}">
                <a16:creationId xmlns:a16="http://schemas.microsoft.com/office/drawing/2014/main" id="{BFA09DF0-2E9F-4BE7-BCCF-CCDAB0E3155D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1964424" y="2360003"/>
            <a:ext cx="3202444" cy="61019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163">
            <a:extLst>
              <a:ext uri="{FF2B5EF4-FFF2-40B4-BE49-F238E27FC236}">
                <a16:creationId xmlns:a16="http://schemas.microsoft.com/office/drawing/2014/main" id="{A0A39304-CD7E-4FF8-B52B-7FD3446C14C6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4865716" y="2040979"/>
            <a:ext cx="1356620" cy="523797"/>
          </a:xfrm>
          <a:prstGeom prst="bentConnector3">
            <a:avLst>
              <a:gd name="adj1" fmla="val 5458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77">
            <a:extLst>
              <a:ext uri="{FF2B5EF4-FFF2-40B4-BE49-F238E27FC236}">
                <a16:creationId xmlns:a16="http://schemas.microsoft.com/office/drawing/2014/main" id="{6AB0D833-0489-460D-8C16-1B88A4FC80E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603557" y="2360004"/>
            <a:ext cx="2179260" cy="62118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213">
            <a:extLst>
              <a:ext uri="{FF2B5EF4-FFF2-40B4-BE49-F238E27FC236}">
                <a16:creationId xmlns:a16="http://schemas.microsoft.com/office/drawing/2014/main" id="{6AA165E8-F42B-4071-AE1F-DC1FB5B7D149}"/>
              </a:ext>
            </a:extLst>
          </p:cNvPr>
          <p:cNvSpPr/>
          <p:nvPr/>
        </p:nvSpPr>
        <p:spPr>
          <a:xfrm>
            <a:off x="6605532" y="1640333"/>
            <a:ext cx="1619852" cy="437825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Login</a:t>
            </a:r>
            <a:endParaRPr kumimoji="0" lang="ko-KR" altLang="en-US" sz="1200" b="1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cxnSp>
        <p:nvCxnSpPr>
          <p:cNvPr id="42" name="꺾인 연결선 235">
            <a:extLst>
              <a:ext uri="{FF2B5EF4-FFF2-40B4-BE49-F238E27FC236}">
                <a16:creationId xmlns:a16="http://schemas.microsoft.com/office/drawing/2014/main" id="{66F9CCE1-ADF4-4F8E-9A4D-76C928EFAE94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5857564" y="1111278"/>
            <a:ext cx="181407" cy="131452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115">
            <a:extLst>
              <a:ext uri="{FF2B5EF4-FFF2-40B4-BE49-F238E27FC236}">
                <a16:creationId xmlns:a16="http://schemas.microsoft.com/office/drawing/2014/main" id="{8DF7CF8B-8B5F-40F1-9E17-2DDDA24AB348}"/>
              </a:ext>
            </a:extLst>
          </p:cNvPr>
          <p:cNvSpPr/>
          <p:nvPr/>
        </p:nvSpPr>
        <p:spPr bwMode="auto">
          <a:xfrm>
            <a:off x="1277764" y="6033643"/>
            <a:ext cx="1373320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F4141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오시는 길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58" name="모서리가 둥근 직사각형 133">
            <a:extLst>
              <a:ext uri="{FF2B5EF4-FFF2-40B4-BE49-F238E27FC236}">
                <a16:creationId xmlns:a16="http://schemas.microsoft.com/office/drawing/2014/main" id="{33C4CEDA-C533-4F0D-98A5-A371AAF6D65E}"/>
              </a:ext>
            </a:extLst>
          </p:cNvPr>
          <p:cNvSpPr/>
          <p:nvPr/>
        </p:nvSpPr>
        <p:spPr bwMode="auto">
          <a:xfrm>
            <a:off x="3322237" y="5450825"/>
            <a:ext cx="1258006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mpd="sng">
            <a:solidFill>
              <a:srgbClr val="F6C414"/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2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절기행사</a:t>
            </a:r>
            <a:endParaRPr lang="ko-KR" altLang="en-US" sz="1200" dirty="0">
              <a:solidFill>
                <a:schemeClr val="tx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CC59D5-4340-48FF-9937-B5052CD1492B}"/>
              </a:ext>
            </a:extLst>
          </p:cNvPr>
          <p:cNvSpPr/>
          <p:nvPr/>
        </p:nvSpPr>
        <p:spPr>
          <a:xfrm>
            <a:off x="9544268" y="5904167"/>
            <a:ext cx="432048" cy="14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A217505-DBD5-42C2-81DA-DF50790887D8}"/>
              </a:ext>
            </a:extLst>
          </p:cNvPr>
          <p:cNvSpPr txBox="1"/>
          <p:nvPr/>
        </p:nvSpPr>
        <p:spPr>
          <a:xfrm>
            <a:off x="10022873" y="5853064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sz="10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사용자</a:t>
            </a:r>
            <a:r>
              <a:rPr lang="en-US" altLang="ko-KR" sz="10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 </a:t>
            </a:r>
            <a:r>
              <a:rPr lang="ko-KR" altLang="en-US" sz="10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비활성화 영역</a:t>
            </a:r>
          </a:p>
        </p:txBody>
      </p:sp>
    </p:spTree>
    <p:extLst>
      <p:ext uri="{BB962C8B-B14F-4D97-AF65-F5344CB8AC3E}">
        <p14:creationId xmlns:p14="http://schemas.microsoft.com/office/powerpoint/2010/main" val="206351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53619-2575-412A-B50B-814CABC7A3A5}"/>
              </a:ext>
            </a:extLst>
          </p:cNvPr>
          <p:cNvSpPr txBox="1"/>
          <p:nvPr/>
        </p:nvSpPr>
        <p:spPr>
          <a:xfrm>
            <a:off x="346229" y="337353"/>
            <a:ext cx="3586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Screen Description - Main </a:t>
            </a:r>
            <a:endParaRPr lang="ko-KR" altLang="en-US" sz="20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599D6-0880-4F94-93A8-E15C97D9D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1134"/>
            <a:ext cx="7546018" cy="5996866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1BC67DB-E0DA-4270-9A2E-D4E6A0A22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54038"/>
              </p:ext>
            </p:extLst>
          </p:nvPr>
        </p:nvGraphicFramePr>
        <p:xfrm>
          <a:off x="7531224" y="861138"/>
          <a:ext cx="4660776" cy="601214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60776">
                  <a:extLst>
                    <a:ext uri="{9D8B030D-6E8A-4147-A177-3AD203B41FA5}">
                      <a16:colId xmlns:a16="http://schemas.microsoft.com/office/drawing/2014/main" val="1850060959"/>
                    </a:ext>
                  </a:extLst>
                </a:gridCol>
              </a:tblGrid>
              <a:tr h="3343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화면설명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094090"/>
                  </a:ext>
                </a:extLst>
              </a:tr>
              <a:tr h="36921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dirty="0"/>
                        <a:t>1. ‘</a:t>
                      </a:r>
                      <a:r>
                        <a:rPr lang="ko-KR" altLang="en-US" sz="1400" dirty="0"/>
                        <a:t>한국 </a:t>
                      </a:r>
                      <a:r>
                        <a:rPr lang="ko-KR" altLang="en-US" sz="1400" dirty="0" err="1"/>
                        <a:t>발도르프</a:t>
                      </a:r>
                      <a:r>
                        <a:rPr lang="ko-KR" altLang="en-US" sz="1400" dirty="0"/>
                        <a:t> 교육 연대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로고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34476"/>
                  </a:ext>
                </a:extLst>
              </a:tr>
              <a:tr h="13266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 ‘</a:t>
                      </a:r>
                      <a:r>
                        <a:rPr lang="ko-KR" altLang="en-US" sz="1400" dirty="0"/>
                        <a:t>항동 </a:t>
                      </a:r>
                      <a:r>
                        <a:rPr lang="ko-KR" altLang="en-US" sz="1400" dirty="0" err="1"/>
                        <a:t>발도르프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킨더가르텐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텍스트 형식으로 삽입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‘</a:t>
                      </a:r>
                      <a:r>
                        <a:rPr lang="ko-KR" altLang="en-US" sz="1400" u="sng" dirty="0"/>
                        <a:t>구로 항동 </a:t>
                      </a:r>
                      <a:r>
                        <a:rPr lang="ko-KR" altLang="en-US" sz="1400" u="sng" dirty="0" err="1"/>
                        <a:t>발도르프</a:t>
                      </a:r>
                      <a:r>
                        <a:rPr lang="ko-KR" altLang="en-US" sz="1400" u="sng" dirty="0"/>
                        <a:t> </a:t>
                      </a:r>
                      <a:r>
                        <a:rPr lang="ko-KR" altLang="en-US" sz="1400" u="sng" dirty="0" err="1"/>
                        <a:t>킨더교육원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으로 명칭 변경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color </a:t>
                      </a:r>
                      <a:r>
                        <a:rPr lang="ko-KR" altLang="en-US" sz="1400" dirty="0"/>
                        <a:t>밝은 색으로 삽입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ko-KR" altLang="en-US" sz="1400" dirty="0"/>
                        <a:t>클릭 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메인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3271"/>
                  </a:ext>
                </a:extLst>
              </a:tr>
              <a:tr h="13266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각 메인 메뉴 </a:t>
                      </a:r>
                      <a:r>
                        <a:rPr lang="en-US" altLang="ko-KR" sz="1400" dirty="0"/>
                        <a:t>color</a:t>
                      </a:r>
                      <a:r>
                        <a:rPr lang="ko-KR" altLang="en-US" sz="1400" dirty="0"/>
                        <a:t> 흰색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hover </a:t>
                      </a:r>
                      <a:r>
                        <a:rPr lang="ko-KR" altLang="en-US" sz="1400" dirty="0"/>
                        <a:t>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블랙으로 바뀌면서 서브메뉴 </a:t>
                      </a:r>
                      <a:r>
                        <a:rPr lang="ko-KR" altLang="en-US" sz="1400" dirty="0" err="1"/>
                        <a:t>드롭다</a:t>
                      </a:r>
                      <a:r>
                        <a:rPr lang="ko-KR" altLang="en-US" sz="1400" dirty="0"/>
                        <a:t>   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운 형식으로 노출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브라우저 아래로 드래그 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상단에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12062"/>
                  </a:ext>
                </a:extLst>
              </a:tr>
              <a:tr h="100748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4. </a:t>
                      </a:r>
                      <a:r>
                        <a:rPr lang="ko-KR" altLang="en-US" sz="1400" dirty="0"/>
                        <a:t>슬라이드 이미지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컷 내외 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width: 100%;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</a:t>
                      </a:r>
                      <a:r>
                        <a:rPr lang="ko-KR" altLang="en-US" sz="1400" dirty="0"/>
                        <a:t>좌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우 방향키로 이미지 조절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</a:t>
                      </a:r>
                      <a:r>
                        <a:rPr lang="ko-KR" altLang="en-US" sz="1400" dirty="0"/>
                        <a:t>문구 우측 하단에 고정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06200"/>
                  </a:ext>
                </a:extLst>
              </a:tr>
              <a:tr h="100748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5. </a:t>
                      </a:r>
                      <a:r>
                        <a:rPr lang="ko-KR" altLang="en-US" sz="1400" dirty="0"/>
                        <a:t>새로운 소식 타이틀 아래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 err="1"/>
                        <a:t>킨더소식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알려드립니다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게시판 새 글 업로드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한 페이지 당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개 게시글 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18599"/>
                  </a:ext>
                </a:extLst>
              </a:tr>
              <a:tr h="6251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1625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1FEF59D-3205-4C48-BA57-134F1EC192A9}"/>
              </a:ext>
            </a:extLst>
          </p:cNvPr>
          <p:cNvSpPr/>
          <p:nvPr/>
        </p:nvSpPr>
        <p:spPr>
          <a:xfrm>
            <a:off x="62143" y="976544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EFD013-B4B2-4AC2-AA32-64042367D3D7}"/>
              </a:ext>
            </a:extLst>
          </p:cNvPr>
          <p:cNvSpPr/>
          <p:nvPr/>
        </p:nvSpPr>
        <p:spPr>
          <a:xfrm>
            <a:off x="2456153" y="985422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286FBA-9080-46C0-A4DB-5A854D7CE6AF}"/>
              </a:ext>
            </a:extLst>
          </p:cNvPr>
          <p:cNvSpPr/>
          <p:nvPr/>
        </p:nvSpPr>
        <p:spPr>
          <a:xfrm>
            <a:off x="443881" y="1526960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F2872-D3B5-430B-AB46-C021E6FF816E}"/>
              </a:ext>
            </a:extLst>
          </p:cNvPr>
          <p:cNvSpPr/>
          <p:nvPr/>
        </p:nvSpPr>
        <p:spPr>
          <a:xfrm>
            <a:off x="3583620" y="2158755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4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35BCC3-377C-46D7-A439-58CFF8B2CE8D}"/>
              </a:ext>
            </a:extLst>
          </p:cNvPr>
          <p:cNvSpPr/>
          <p:nvPr/>
        </p:nvSpPr>
        <p:spPr>
          <a:xfrm>
            <a:off x="941034" y="3843291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5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0DE781-977E-44AA-9E2B-6A7B51057E37}"/>
              </a:ext>
            </a:extLst>
          </p:cNvPr>
          <p:cNvSpPr txBox="1"/>
          <p:nvPr/>
        </p:nvSpPr>
        <p:spPr>
          <a:xfrm>
            <a:off x="346229" y="337353"/>
            <a:ext cx="464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Screen Description – Basic Layout </a:t>
            </a:r>
            <a:endParaRPr lang="ko-KR" altLang="en-US" sz="20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F1C893-7C5C-43B1-9525-F8E02BEA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889"/>
            <a:ext cx="7548880" cy="597911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0B8D692-6B0A-4136-96FC-652A0ED31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03005"/>
              </p:ext>
            </p:extLst>
          </p:nvPr>
        </p:nvGraphicFramePr>
        <p:xfrm>
          <a:off x="7531224" y="861136"/>
          <a:ext cx="4660776" cy="599686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60776">
                  <a:extLst>
                    <a:ext uri="{9D8B030D-6E8A-4147-A177-3AD203B41FA5}">
                      <a16:colId xmlns:a16="http://schemas.microsoft.com/office/drawing/2014/main" val="1850060959"/>
                    </a:ext>
                  </a:extLst>
                </a:gridCol>
              </a:tblGrid>
              <a:tr h="3704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화면설명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094090"/>
                  </a:ext>
                </a:extLst>
              </a:tr>
              <a:tr h="7627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상단 로고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메인 </a:t>
                      </a:r>
                      <a:r>
                        <a:rPr lang="ko-KR" altLang="en-US" sz="1400" dirty="0" err="1"/>
                        <a:t>메뉴바</a:t>
                      </a:r>
                      <a:r>
                        <a:rPr lang="ko-KR" altLang="en-US" sz="1400" dirty="0"/>
                        <a:t> 유지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 페이지와 동일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브라우저 아래로 드래그 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상단에 고정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34476"/>
                  </a:ext>
                </a:extLst>
              </a:tr>
              <a:tr h="8972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각 </a:t>
                      </a:r>
                      <a:r>
                        <a:rPr lang="ko-KR" altLang="en-US" sz="1400" dirty="0" err="1"/>
                        <a:t>메뉴별</a:t>
                      </a:r>
                      <a:r>
                        <a:rPr lang="ko-KR" altLang="en-US" sz="1400" dirty="0"/>
                        <a:t> 배너에 각기 다른 </a:t>
                      </a:r>
                      <a:r>
                        <a:rPr lang="ko-KR" altLang="en-US" sz="1400" dirty="0" err="1"/>
                        <a:t>배경이미지</a:t>
                      </a:r>
                      <a:r>
                        <a:rPr lang="ko-KR" altLang="en-US" sz="1400" dirty="0"/>
                        <a:t> 메뉴이름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인용구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출처 표기 </a:t>
                      </a:r>
                      <a:r>
                        <a:rPr lang="en-US" altLang="ko-KR" sz="1400" dirty="0"/>
                        <a:t>(font-size </a:t>
                      </a:r>
                      <a:r>
                        <a:rPr lang="ko-KR" altLang="en-US" sz="1400" dirty="0"/>
                        <a:t>조정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출처를 가장 작게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3271"/>
                  </a:ext>
                </a:extLst>
              </a:tr>
              <a:tr h="146991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각 </a:t>
                      </a:r>
                      <a:r>
                        <a:rPr lang="ko-KR" altLang="en-US" sz="1400" dirty="0" err="1"/>
                        <a:t>메뉴별</a:t>
                      </a:r>
                      <a:r>
                        <a:rPr lang="ko-KR" altLang="en-US" sz="1400" dirty="0"/>
                        <a:t> 아이콘 삽입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색상은 메뉴별로 </a:t>
                      </a:r>
                      <a:r>
                        <a:rPr lang="ko-KR" altLang="en-US" sz="1400" dirty="0" err="1"/>
                        <a:t>강조색</a:t>
                      </a:r>
                      <a:r>
                        <a:rPr lang="ko-KR" altLang="en-US" sz="1400" dirty="0"/>
                        <a:t> 삽입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(</a:t>
                      </a:r>
                      <a:r>
                        <a:rPr lang="ko-KR" altLang="en-US" sz="1400" dirty="0" err="1"/>
                        <a:t>킨더소개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#FF4141, </a:t>
                      </a:r>
                      <a:r>
                        <a:rPr lang="ko-KR" altLang="en-US" sz="1400" dirty="0"/>
                        <a:t>교육과정 </a:t>
                      </a:r>
                      <a:r>
                        <a:rPr lang="en-US" altLang="ko-KR" sz="1400" dirty="0"/>
                        <a:t>: #F6C414,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</a:t>
                      </a:r>
                      <a:r>
                        <a:rPr lang="ko-KR" altLang="en-US" sz="1400" dirty="0" err="1"/>
                        <a:t>킨더소식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#6FD323, </a:t>
                      </a:r>
                      <a:r>
                        <a:rPr lang="ko-KR" altLang="en-US" sz="1400" dirty="0"/>
                        <a:t>입학 </a:t>
                      </a:r>
                      <a:r>
                        <a:rPr lang="en-US" altLang="ko-KR" sz="1400" dirty="0"/>
                        <a:t>: #419BF0)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12062"/>
                  </a:ext>
                </a:extLst>
              </a:tr>
              <a:tr h="111630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4. </a:t>
                      </a:r>
                      <a:r>
                        <a:rPr lang="ko-KR" altLang="en-US" sz="1400" dirty="0"/>
                        <a:t>기관 </a:t>
                      </a:r>
                      <a:r>
                        <a:rPr lang="ko-KR" altLang="en-US" sz="1400" dirty="0" err="1"/>
                        <a:t>영여</a:t>
                      </a:r>
                      <a:r>
                        <a:rPr lang="ko-KR" altLang="en-US" sz="1400" dirty="0"/>
                        <a:t> 명칭 </a:t>
                      </a: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Hangdong</a:t>
                      </a:r>
                      <a:r>
                        <a:rPr lang="en-US" altLang="ko-KR" sz="1400" dirty="0"/>
                        <a:t> Waldorf Kindergarten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-&gt; </a:t>
                      </a:r>
                      <a:r>
                        <a:rPr lang="ko-KR" altLang="en-US" sz="1400" dirty="0"/>
                        <a:t>변경 </a:t>
                      </a:r>
                      <a:r>
                        <a:rPr lang="en-US" altLang="ko-KR" sz="1400" dirty="0"/>
                        <a:t>: GURO HANGDONG WALDORF KINDERGARTEN (</a:t>
                      </a:r>
                      <a:r>
                        <a:rPr lang="ko-KR" altLang="en-US" sz="1400" dirty="0" err="1"/>
                        <a:t>메뉴별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강조색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06200"/>
                  </a:ext>
                </a:extLst>
              </a:tr>
              <a:tr h="4739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5. Active</a:t>
                      </a:r>
                      <a:r>
                        <a:rPr lang="ko-KR" altLang="en-US" sz="1400" dirty="0"/>
                        <a:t>된 서브 메뉴에 </a:t>
                      </a:r>
                      <a:r>
                        <a:rPr lang="ko-KR" altLang="en-US" sz="1400" dirty="0" err="1"/>
                        <a:t>강조색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18599"/>
                  </a:ext>
                </a:extLst>
              </a:tr>
              <a:tr h="90626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6. </a:t>
                      </a:r>
                      <a:r>
                        <a:rPr lang="ko-KR" altLang="en-US" sz="1400" dirty="0"/>
                        <a:t>메뉴 네비게이션 삽입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모바일 버전 대비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가장 하단 요소에 </a:t>
                      </a:r>
                      <a:r>
                        <a:rPr lang="ko-KR" altLang="en-US" sz="1400" dirty="0" err="1"/>
                        <a:t>강조색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1625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9399370-2885-4A16-9984-F3C8C495B2BC}"/>
              </a:ext>
            </a:extLst>
          </p:cNvPr>
          <p:cNvSpPr/>
          <p:nvPr/>
        </p:nvSpPr>
        <p:spPr>
          <a:xfrm>
            <a:off x="2144943" y="1250864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B36445-0DAB-44F7-84A5-ECE1E56CC8E8}"/>
              </a:ext>
            </a:extLst>
          </p:cNvPr>
          <p:cNvSpPr/>
          <p:nvPr/>
        </p:nvSpPr>
        <p:spPr>
          <a:xfrm>
            <a:off x="3042079" y="2024109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66F93F-2848-4898-9D8C-27DB81C98E5D}"/>
              </a:ext>
            </a:extLst>
          </p:cNvPr>
          <p:cNvSpPr/>
          <p:nvPr/>
        </p:nvSpPr>
        <p:spPr>
          <a:xfrm>
            <a:off x="550413" y="3322468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24CC08-DB42-4B9F-9D86-8EB282CF516E}"/>
              </a:ext>
            </a:extLst>
          </p:cNvPr>
          <p:cNvSpPr/>
          <p:nvPr/>
        </p:nvSpPr>
        <p:spPr>
          <a:xfrm>
            <a:off x="1189605" y="3646503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4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4234D7-4FA5-44F1-892A-4EC6B1D95263}"/>
              </a:ext>
            </a:extLst>
          </p:cNvPr>
          <p:cNvSpPr/>
          <p:nvPr/>
        </p:nvSpPr>
        <p:spPr>
          <a:xfrm>
            <a:off x="976541" y="4116402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5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5B149F-6CC2-4E86-A7F8-65F2D396685F}"/>
              </a:ext>
            </a:extLst>
          </p:cNvPr>
          <p:cNvSpPr/>
          <p:nvPr/>
        </p:nvSpPr>
        <p:spPr>
          <a:xfrm>
            <a:off x="5637321" y="3260322"/>
            <a:ext cx="213064" cy="213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6</a:t>
            </a:r>
            <a:endParaRPr lang="ko-KR" altLang="en-US" sz="150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5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와이드스크린</PresentationFormat>
  <Paragraphs>66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ONE 모바일고딕 Bold</vt:lpstr>
      <vt:lpstr>ONE 모바일고딕 Title</vt:lpstr>
      <vt:lpstr>ONE 모바일고딕 Title 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지윤</dc:creator>
  <cp:lastModifiedBy>정 지윤</cp:lastModifiedBy>
  <cp:revision>31</cp:revision>
  <dcterms:created xsi:type="dcterms:W3CDTF">2021-09-28T07:59:42Z</dcterms:created>
  <dcterms:modified xsi:type="dcterms:W3CDTF">2021-09-29T00:51:10Z</dcterms:modified>
</cp:coreProperties>
</file>